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7" r:id="rId5"/>
    <p:sldId id="272" r:id="rId6"/>
    <p:sldId id="277" r:id="rId7"/>
    <p:sldId id="273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280" autoAdjust="0"/>
  </p:normalViewPr>
  <p:slideViewPr>
    <p:cSldViewPr>
      <p:cViewPr varScale="1">
        <p:scale>
          <a:sx n="80" d="100"/>
          <a:sy n="80" d="100"/>
        </p:scale>
        <p:origin x="186" y="7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5A207F-0F91-42F2-96D0-049C6003623B}" type="datetimeFigureOut">
              <a:rPr lang="en-US"/>
              <a:t>3/22/2017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67D4A-04CB-4EDF-8FB1-342A02FC8EC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01253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C13F5-F2B1-464B-BE8F-27ABFBD2FBDE}" type="datetimeFigureOut">
              <a:rPr lang="en-US"/>
              <a:t>3/22/2017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1351F-DBB1-4664-ADA9-83BC7CB8848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2362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14" y="990600"/>
            <a:ext cx="8458200" cy="3200400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13" y="4267200"/>
            <a:ext cx="8458200" cy="1371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53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600200">
              <a:defRPr/>
            </a:lvl6pPr>
            <a:lvl7pPr marL="1874520">
              <a:defRPr/>
            </a:lvl7pPr>
            <a:lvl8pPr marL="2148840">
              <a:defRPr/>
            </a:lvl8pPr>
            <a:lvl9pPr marL="2423160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7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2014" y="381000"/>
            <a:ext cx="1904998" cy="579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3814" y="381000"/>
            <a:ext cx="8305800" cy="57912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26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68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3" y="2057400"/>
            <a:ext cx="8458201" cy="2666999"/>
          </a:xfrm>
        </p:spPr>
        <p:txBody>
          <a:bodyPr anchor="b">
            <a:normAutofit/>
          </a:bodyPr>
          <a:lstStyle>
            <a:lvl1pPr algn="l">
              <a:defRPr sz="48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4876800"/>
            <a:ext cx="8458201" cy="1143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2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2" y="1676400"/>
            <a:ext cx="4700016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600200">
              <a:defRPr sz="1600"/>
            </a:lvl6pPr>
            <a:lvl7pPr marL="1874520">
              <a:defRPr sz="1600"/>
            </a:lvl7pPr>
            <a:lvl8pPr marL="2148840">
              <a:defRPr sz="1600"/>
            </a:lvl8pPr>
            <a:lvl9pPr marL="242316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035" y="1676401"/>
            <a:ext cx="4700016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600200">
              <a:defRPr sz="1600"/>
            </a:lvl6pPr>
            <a:lvl7pPr marL="1874520">
              <a:defRPr sz="1600"/>
            </a:lvl7pPr>
            <a:lvl8pPr marL="2148840">
              <a:defRPr sz="1600"/>
            </a:lvl8pPr>
            <a:lvl9pPr marL="242316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462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676399"/>
            <a:ext cx="4701142" cy="762001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813" y="2516457"/>
            <a:ext cx="4701142" cy="365574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600200">
              <a:defRPr sz="1600"/>
            </a:lvl6pPr>
            <a:lvl7pPr marL="1874520">
              <a:defRPr sz="1600"/>
            </a:lvl7pPr>
            <a:lvl8pPr marL="2148840">
              <a:defRPr sz="1600"/>
            </a:lvl8pPr>
            <a:lvl9pPr marL="242316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676399"/>
            <a:ext cx="4703259" cy="762001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516457"/>
            <a:ext cx="4703259" cy="365574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600200">
              <a:defRPr sz="1600"/>
            </a:lvl6pPr>
            <a:lvl7pPr marL="1874520">
              <a:defRPr sz="1600"/>
            </a:lvl7pPr>
            <a:lvl8pPr marL="2148840">
              <a:defRPr sz="1600"/>
            </a:lvl8pPr>
            <a:lvl9pPr marL="242316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52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9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39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0811" y="1676400"/>
            <a:ext cx="3810000" cy="243840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3813" y="685800"/>
            <a:ext cx="61722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0811" y="4191000"/>
            <a:ext cx="3810000" cy="15240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5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0812" y="1676400"/>
            <a:ext cx="3810000" cy="2438400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522412" y="0"/>
            <a:ext cx="5943601" cy="6858000"/>
          </a:xfrm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0812" y="4191000"/>
            <a:ext cx="3810000" cy="15240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949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36614" y="0"/>
            <a:ext cx="11352212" cy="6858000"/>
          </a:xfrm>
          <a:prstGeom prst="rect">
            <a:avLst/>
          </a:prstGeom>
          <a:gradFill>
            <a:gsLst>
              <a:gs pos="0">
                <a:schemeClr val="bg1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3813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676400"/>
            <a:ext cx="9601200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7178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3CD9712D-992A-4AB1-A5C2-575F75921AA2}" type="datetimeFigureOut">
              <a:rPr lang="en-US" smtClean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512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721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8600" algn="l" defTabSz="914400" rtl="0" eaLnBrk="1" latinLnBrk="0" hangingPunct="1">
        <a:lnSpc>
          <a:spcPct val="90000"/>
        </a:lnSpc>
        <a:spcBef>
          <a:spcPts val="1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ZA" b="1" dirty="0"/>
              <a:t>A user interface for landscape modelling in a virtual environment using a head mounted display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Timothy Gwynn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17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Design Ideas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US" dirty="0" smtClean="0"/>
              <a:t>Hardware – Oculus Rift  + Oculus touch controllers</a:t>
            </a:r>
          </a:p>
          <a:p>
            <a:r>
              <a:rPr lang="en-US" dirty="0" smtClean="0"/>
              <a:t>Software – Hopefully interface design can be done in Unity 3D</a:t>
            </a:r>
          </a:p>
          <a:p>
            <a:r>
              <a:rPr lang="en-US" dirty="0" smtClean="0"/>
              <a:t>Core philosophies – Prioritize user comfort, utilize natural gestures, Provide shortcuts for experienced users, Design with developer environment in mind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54252" y="3573016"/>
            <a:ext cx="2952328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3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Dual Modes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US" dirty="0" smtClean="0"/>
              <a:t>Allow users to switch between a scene-in-hand god view and an immersive FPV</a:t>
            </a:r>
          </a:p>
          <a:p>
            <a:r>
              <a:rPr lang="en-US" dirty="0" smtClean="0"/>
              <a:t>Allow for quick terrain modeling as well as getting a sense of user experience</a:t>
            </a:r>
          </a:p>
          <a:p>
            <a:r>
              <a:rPr lang="en-US" dirty="0" smtClean="0"/>
              <a:t>Switching between views must be quick but avoid disorientation</a:t>
            </a:r>
          </a:p>
          <a:p>
            <a:r>
              <a:rPr lang="en-US" dirty="0" smtClean="0"/>
              <a:t>Modes must complement each other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9082"/>
          <a:stretch/>
        </p:blipFill>
        <p:spPr>
          <a:xfrm>
            <a:off x="2133972" y="4387924"/>
            <a:ext cx="3521968" cy="21374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 b="39784"/>
          <a:stretch/>
        </p:blipFill>
        <p:spPr>
          <a:xfrm>
            <a:off x="6886500" y="4056966"/>
            <a:ext cx="3305522" cy="245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41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Terrain Modelling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ZA" dirty="0" smtClean="0"/>
              <a:t>Mostly in god-view using widgets and painting</a:t>
            </a:r>
          </a:p>
          <a:p>
            <a:r>
              <a:rPr lang="en-ZA" dirty="0" smtClean="0"/>
              <a:t>Allow sketching in FPV</a:t>
            </a:r>
          </a:p>
          <a:p>
            <a:r>
              <a:rPr lang="en-ZA" dirty="0" smtClean="0"/>
              <a:t>Two-Handed widget manipulation</a:t>
            </a:r>
          </a:p>
          <a:p>
            <a:r>
              <a:rPr lang="en-ZA" dirty="0" smtClean="0"/>
              <a:t>Software support for smooth sketching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43378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Viewpoint Manipulation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ZA" dirty="0" smtClean="0"/>
              <a:t>Scene-in-hand for God view</a:t>
            </a:r>
          </a:p>
          <a:p>
            <a:r>
              <a:rPr lang="en-ZA" dirty="0" smtClean="0"/>
              <a:t>Joystick controlled flying in FPV</a:t>
            </a:r>
          </a:p>
          <a:p>
            <a:r>
              <a:rPr lang="en-ZA" dirty="0" smtClean="0"/>
              <a:t>In general try keep movement and interaction tasks on separate hands</a:t>
            </a:r>
          </a:p>
          <a:p>
            <a:r>
              <a:rPr lang="en-ZA" dirty="0" smtClean="0"/>
              <a:t>Model on the fly?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212" y="3922156"/>
            <a:ext cx="2562225" cy="2238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564" y="3356992"/>
            <a:ext cx="3211689" cy="196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97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Solving the interface problem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ZA" dirty="0" smtClean="0"/>
              <a:t>Combination of joystick, button and gestures</a:t>
            </a:r>
            <a:endParaRPr lang="en-ZA" dirty="0" smtClean="0"/>
          </a:p>
          <a:p>
            <a:r>
              <a:rPr lang="en-ZA" dirty="0" smtClean="0"/>
              <a:t>Joystick for navigating menus, button for selecting (Joystick press)</a:t>
            </a:r>
            <a:endParaRPr lang="en-ZA" dirty="0" smtClean="0"/>
          </a:p>
          <a:p>
            <a:r>
              <a:rPr lang="en-ZA" dirty="0" smtClean="0"/>
              <a:t>Gestures for shortcuts, possibly combined with button presses</a:t>
            </a:r>
            <a:endParaRPr lang="en-ZA" dirty="0" smtClean="0"/>
          </a:p>
          <a:p>
            <a:r>
              <a:rPr lang="en-ZA" dirty="0" smtClean="0"/>
              <a:t>Example: Trigger and button lets you grip objects, extending index finger puts you in sketch mode</a:t>
            </a:r>
          </a:p>
          <a:p>
            <a:r>
              <a:rPr lang="en-ZA" dirty="0" smtClean="0"/>
              <a:t>Some devoted buttons</a:t>
            </a:r>
            <a:endParaRPr lang="en-ZA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396" y="3673053"/>
            <a:ext cx="4009931" cy="249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7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UTS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for real-time editing with realistic terrain synthesis</a:t>
            </a:r>
            <a:endParaRPr lang="en-US" dirty="0"/>
          </a:p>
          <a:p>
            <a:r>
              <a:rPr lang="en-US" dirty="0" smtClean="0"/>
              <a:t>Hybrid interface includes 3D widgets, sketching and painting</a:t>
            </a:r>
            <a:endParaRPr lang="en-US" dirty="0"/>
          </a:p>
          <a:p>
            <a:r>
              <a:rPr lang="en-US" dirty="0" smtClean="0"/>
              <a:t>Desktop application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2926060" y="3573016"/>
            <a:ext cx="5698489" cy="2400300"/>
            <a:chOff x="0" y="0"/>
            <a:chExt cx="5698821" cy="2400463"/>
          </a:xfrm>
        </p:grpSpPr>
        <p:pic>
          <p:nvPicPr>
            <p:cNvPr id="22" name="Picture 21"/>
            <p:cNvPicPr/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918961" y="1166638"/>
              <a:ext cx="1857996" cy="1233825"/>
            </a:xfrm>
            <a:prstGeom prst="rect">
              <a:avLst/>
            </a:prstGeom>
          </p:spPr>
        </p:pic>
        <p:pic>
          <p:nvPicPr>
            <p:cNvPr id="23" name="Picture 22"/>
            <p:cNvPicPr/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840825" y="1166638"/>
              <a:ext cx="1857996" cy="1233825"/>
            </a:xfrm>
            <a:prstGeom prst="rect">
              <a:avLst/>
            </a:prstGeom>
          </p:spPr>
        </p:pic>
        <p:pic>
          <p:nvPicPr>
            <p:cNvPr id="24" name="Picture 23"/>
            <p:cNvPicPr/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0" y="1166638"/>
              <a:ext cx="1857995" cy="1233825"/>
            </a:xfrm>
            <a:prstGeom prst="rect">
              <a:avLst/>
            </a:prstGeom>
          </p:spPr>
        </p:pic>
        <p:pic>
          <p:nvPicPr>
            <p:cNvPr id="25" name="Picture 24"/>
            <p:cNvPicPr/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840825" y="0"/>
              <a:ext cx="1857996" cy="1181154"/>
            </a:xfrm>
            <a:prstGeom prst="rect">
              <a:avLst/>
            </a:prstGeom>
          </p:spPr>
        </p:pic>
        <p:pic>
          <p:nvPicPr>
            <p:cNvPr id="26" name="Picture 25"/>
            <p:cNvPicPr/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918961" y="0"/>
              <a:ext cx="1857996" cy="1181154"/>
            </a:xfrm>
            <a:prstGeom prst="rect">
              <a:avLst/>
            </a:prstGeom>
          </p:spPr>
        </p:pic>
        <p:pic>
          <p:nvPicPr>
            <p:cNvPr id="27" name="Picture 26"/>
            <p:cNvPicPr/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0" y="0"/>
              <a:ext cx="1857995" cy="11811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082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create a VE interface?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designers to work in the same environment as users</a:t>
            </a:r>
            <a:endParaRPr lang="en-US" dirty="0"/>
          </a:p>
          <a:p>
            <a:r>
              <a:rPr lang="en-US" dirty="0" smtClean="0"/>
              <a:t>Two handed interaction</a:t>
            </a:r>
            <a:endParaRPr lang="en-US" dirty="0"/>
          </a:p>
          <a:p>
            <a:r>
              <a:rPr lang="en-US" dirty="0" smtClean="0"/>
              <a:t>High Bandwidth input</a:t>
            </a:r>
          </a:p>
          <a:p>
            <a:r>
              <a:rPr lang="en-US" dirty="0" smtClean="0"/>
              <a:t>Large screen/ interaction space</a:t>
            </a:r>
          </a:p>
          <a:p>
            <a:r>
              <a:rPr lang="en-US" dirty="0" smtClean="0"/>
              <a:t>Flow and Immersion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460" y="2852936"/>
            <a:ext cx="357187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47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Evidence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US" dirty="0" smtClean="0"/>
              <a:t>A number of studies comparing the speed in VEs vs desktop applications </a:t>
            </a:r>
          </a:p>
          <a:p>
            <a:r>
              <a:rPr lang="en-US" dirty="0"/>
              <a:t>Up to 8x faster with sufficient </a:t>
            </a:r>
            <a:r>
              <a:rPr lang="en-US" dirty="0" smtClean="0"/>
              <a:t>expertise</a:t>
            </a:r>
            <a:endParaRPr lang="en-US" dirty="0"/>
          </a:p>
          <a:p>
            <a:r>
              <a:rPr lang="en-US" dirty="0" smtClean="0"/>
              <a:t>Often very simple, general actions</a:t>
            </a:r>
            <a:endParaRPr lang="en-US" dirty="0"/>
          </a:p>
          <a:p>
            <a:r>
              <a:rPr lang="en-US" dirty="0" smtClean="0"/>
              <a:t>Training is obviously important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055042"/>
              </p:ext>
            </p:extLst>
          </p:nvPr>
        </p:nvGraphicFramePr>
        <p:xfrm>
          <a:off x="2205980" y="4149080"/>
          <a:ext cx="8125884" cy="1854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54314"/>
                <a:gridCol w="1354314"/>
                <a:gridCol w="1354314"/>
                <a:gridCol w="1354314"/>
                <a:gridCol w="1354314"/>
                <a:gridCol w="1354314"/>
              </a:tblGrid>
              <a:tr h="370840">
                <a:tc gridSpan="6">
                  <a:txBody>
                    <a:bodyPr/>
                    <a:lstStyle/>
                    <a:p>
                      <a:r>
                        <a:rPr lang="en-ZA" dirty="0" smtClean="0"/>
                        <a:t>Table 2. Training Times in Minutes for the Docking Study.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Z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N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Min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Max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Mean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Std. Dev.</a:t>
                      </a:r>
                      <a:endParaRPr lang="en-Z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dirty="0" smtClean="0"/>
                        <a:t>Mouse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20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4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15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9.3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2.8</a:t>
                      </a:r>
                      <a:endParaRPr lang="en-Z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dirty="0" smtClean="0"/>
                        <a:t>Wand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20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10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75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32.6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17.7</a:t>
                      </a:r>
                      <a:endParaRPr lang="en-Z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dirty="0" smtClean="0"/>
                        <a:t>THI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20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20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120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47.7</a:t>
                      </a:r>
                      <a:endParaRPr lang="en-Z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ZA" dirty="0" smtClean="0"/>
                        <a:t>30.5</a:t>
                      </a:r>
                      <a:endParaRPr lang="en-ZA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30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 Interface Design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US" dirty="0" smtClean="0"/>
              <a:t>3 major areas of interest</a:t>
            </a:r>
          </a:p>
          <a:p>
            <a:r>
              <a:rPr lang="en-US" dirty="0" smtClean="0"/>
              <a:t>Navigation, Interface interaction and Environment interaction</a:t>
            </a:r>
          </a:p>
          <a:p>
            <a:r>
              <a:rPr lang="en-US" dirty="0" smtClean="0"/>
              <a:t>Distinct but also tightly related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64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 Interface Design - Navigation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US" dirty="0" smtClean="0"/>
              <a:t>Getting from A to B and knowing where those are</a:t>
            </a:r>
          </a:p>
          <a:p>
            <a:r>
              <a:rPr lang="en-US" dirty="0" smtClean="0"/>
              <a:t>Number of methods including flying, walking and teleportation</a:t>
            </a:r>
          </a:p>
          <a:p>
            <a:r>
              <a:rPr lang="en-US" dirty="0" smtClean="0"/>
              <a:t>Ways to help users – Landmarks, maps and sounds</a:t>
            </a:r>
          </a:p>
          <a:p>
            <a:r>
              <a:rPr lang="en-US" dirty="0" smtClean="0"/>
              <a:t>Consider how travel is controlled by the user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848" y="4023660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309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 Interface Design – Interface Interaction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US" dirty="0" smtClean="0"/>
              <a:t>2D artifacts in a 3D world</a:t>
            </a:r>
          </a:p>
          <a:p>
            <a:r>
              <a:rPr lang="en-US" dirty="0" smtClean="0"/>
              <a:t>Minimize the interface/cognitive layer</a:t>
            </a:r>
          </a:p>
          <a:p>
            <a:r>
              <a:rPr lang="en-US" dirty="0" smtClean="0"/>
              <a:t>Avoid inflated DOF</a:t>
            </a:r>
          </a:p>
          <a:p>
            <a:r>
              <a:rPr lang="en-US" dirty="0" smtClean="0"/>
              <a:t>Menu and widget design</a:t>
            </a:r>
          </a:p>
          <a:p>
            <a:r>
              <a:rPr lang="en-US" dirty="0" smtClean="0"/>
              <a:t>User controls – Joystick, Gesture, Buttons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24204"/>
          <a:stretch/>
        </p:blipFill>
        <p:spPr>
          <a:xfrm>
            <a:off x="7462564" y="2204864"/>
            <a:ext cx="4273900" cy="316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41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 Interface Design – Environment Interaction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US" dirty="0" smtClean="0"/>
              <a:t>Handling Depth – Go-Go hand or </a:t>
            </a:r>
            <a:r>
              <a:rPr lang="en-US" dirty="0" err="1" smtClean="0"/>
              <a:t>Raycasting</a:t>
            </a:r>
            <a:r>
              <a:rPr lang="en-US" dirty="0" smtClean="0"/>
              <a:t> (AAAD)</a:t>
            </a:r>
          </a:p>
          <a:p>
            <a:r>
              <a:rPr lang="en-US" dirty="0" smtClean="0"/>
              <a:t>Bring the world to you</a:t>
            </a:r>
          </a:p>
          <a:p>
            <a:r>
              <a:rPr lang="en-US" dirty="0" smtClean="0"/>
              <a:t>What works with free floating controls – Sketching and Painting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34172" y="3501008"/>
            <a:ext cx="4400263" cy="2671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0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 Applications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93811" y="1676400"/>
            <a:ext cx="9601201" cy="4495800"/>
          </a:xfrm>
        </p:spPr>
        <p:txBody>
          <a:bodyPr/>
          <a:lstStyle/>
          <a:p>
            <a:r>
              <a:rPr lang="en-US" dirty="0" smtClean="0"/>
              <a:t>They exist, albeit using different hardware</a:t>
            </a:r>
          </a:p>
          <a:p>
            <a:r>
              <a:rPr lang="en-US" dirty="0" smtClean="0"/>
              <a:t>Often 1 handed or using custom devices</a:t>
            </a:r>
          </a:p>
          <a:p>
            <a:r>
              <a:rPr lang="en-US" dirty="0" smtClean="0"/>
              <a:t>Small scale, informal or no usability testing</a:t>
            </a:r>
          </a:p>
          <a:p>
            <a:r>
              <a:rPr lang="en-US" dirty="0" smtClean="0"/>
              <a:t>Majority are CAD based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076" y="4221088"/>
            <a:ext cx="6395258" cy="170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renity 16x9">
  <a:themeElements>
    <a:clrScheme name="Serenity_16x9">
      <a:dk1>
        <a:srgbClr val="164B4F"/>
      </a:dk1>
      <a:lt1>
        <a:sysClr val="window" lastClr="FFFFFF"/>
      </a:lt1>
      <a:dk2>
        <a:srgbClr val="000000"/>
      </a:dk2>
      <a:lt2>
        <a:srgbClr val="C5E5EC"/>
      </a:lt2>
      <a:accent1>
        <a:srgbClr val="1B91A1"/>
      </a:accent1>
      <a:accent2>
        <a:srgbClr val="46AC6F"/>
      </a:accent2>
      <a:accent3>
        <a:srgbClr val="37AFD5"/>
      </a:accent3>
      <a:accent4>
        <a:srgbClr val="6786A9"/>
      </a:accent4>
      <a:accent5>
        <a:srgbClr val="90A693"/>
      </a:accent5>
      <a:accent6>
        <a:srgbClr val="389066"/>
      </a:accent6>
      <a:hlink>
        <a:srgbClr val="27A99A"/>
      </a:hlink>
      <a:folHlink>
        <a:srgbClr val="94AE9D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TF02801109.potx" id="{B47C65E8-9F73-4C4F-A3C2-84725F71438E}" vid="{CFC30A9F-F7E5-41F4-B6B7-D2E5B79E3BFB}"/>
    </a:ext>
  </a:extLst>
</a:theme>
</file>

<file path=ppt/theme/theme2.xml><?xml version="1.0" encoding="utf-8"?>
<a:theme xmlns:a="http://schemas.openxmlformats.org/drawingml/2006/main" name="Office Theme">
  <a:themeElements>
    <a:clrScheme name="Serenity">
      <a:dk1>
        <a:srgbClr val="164B4F"/>
      </a:dk1>
      <a:lt1>
        <a:sysClr val="window" lastClr="FFFFFF"/>
      </a:lt1>
      <a:dk2>
        <a:srgbClr val="000000"/>
      </a:dk2>
      <a:lt2>
        <a:srgbClr val="C5E5EC"/>
      </a:lt2>
      <a:accent1>
        <a:srgbClr val="1B91A1"/>
      </a:accent1>
      <a:accent2>
        <a:srgbClr val="46AC6F"/>
      </a:accent2>
      <a:accent3>
        <a:srgbClr val="37AFD5"/>
      </a:accent3>
      <a:accent4>
        <a:srgbClr val="6786A9"/>
      </a:accent4>
      <a:accent5>
        <a:srgbClr val="90A693"/>
      </a:accent5>
      <a:accent6>
        <a:srgbClr val="389066"/>
      </a:accent6>
      <a:hlink>
        <a:srgbClr val="27A99A"/>
      </a:hlink>
      <a:folHlink>
        <a:srgbClr val="94AE9D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erenity">
      <a:dk1>
        <a:srgbClr val="164B4F"/>
      </a:dk1>
      <a:lt1>
        <a:sysClr val="window" lastClr="FFFFFF"/>
      </a:lt1>
      <a:dk2>
        <a:srgbClr val="000000"/>
      </a:dk2>
      <a:lt2>
        <a:srgbClr val="C5E5EC"/>
      </a:lt2>
      <a:accent1>
        <a:srgbClr val="1B91A1"/>
      </a:accent1>
      <a:accent2>
        <a:srgbClr val="46AC6F"/>
      </a:accent2>
      <a:accent3>
        <a:srgbClr val="37AFD5"/>
      </a:accent3>
      <a:accent4>
        <a:srgbClr val="6786A9"/>
      </a:accent4>
      <a:accent5>
        <a:srgbClr val="90A693"/>
      </a:accent5>
      <a:accent6>
        <a:srgbClr val="389066"/>
      </a:accent6>
      <a:hlink>
        <a:srgbClr val="27A99A"/>
      </a:hlink>
      <a:folHlink>
        <a:srgbClr val="94AE9D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1360506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TP102801108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706526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F249165-F638-412C-8E0A-DFB7045CA2E0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683C129-7B42-490A-AD74-E9303BC76D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1E33DF-2340-4F4E-B874-B73FEFEBFC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Serenity nature presentation (widescreen)</Template>
  <TotalTime>221</TotalTime>
  <Words>476</Words>
  <Application>Microsoft Office PowerPoint</Application>
  <PresentationFormat>Custom</PresentationFormat>
  <Paragraphs>90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Euphemia</vt:lpstr>
      <vt:lpstr>Serenity 16x9</vt:lpstr>
      <vt:lpstr>A user interface for landscape modelling in a virtual environment using a head mounted display</vt:lpstr>
      <vt:lpstr>UTS</vt:lpstr>
      <vt:lpstr>Why create a VE interface?</vt:lpstr>
      <vt:lpstr>Evidence</vt:lpstr>
      <vt:lpstr>VE Interface Design</vt:lpstr>
      <vt:lpstr>VE Interface Design - Navigation</vt:lpstr>
      <vt:lpstr>VE Interface Design – Interface Interaction</vt:lpstr>
      <vt:lpstr>VE Interface Design – Environment Interaction</vt:lpstr>
      <vt:lpstr>Similar Applications</vt:lpstr>
      <vt:lpstr>My Design Ideas</vt:lpstr>
      <vt:lpstr>Dual Modes</vt:lpstr>
      <vt:lpstr>Terrain Modelling</vt:lpstr>
      <vt:lpstr>Viewpoint Manipulation</vt:lpstr>
      <vt:lpstr>Solving the interface problem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user interface for landscape modelling in a virtual environment using a head mounted display</dc:title>
  <dc:creator>Timothy Gwynn</dc:creator>
  <cp:lastModifiedBy>Timothy Gwynn</cp:lastModifiedBy>
  <cp:revision>10</cp:revision>
  <dcterms:created xsi:type="dcterms:W3CDTF">2017-03-21T19:26:49Z</dcterms:created>
  <dcterms:modified xsi:type="dcterms:W3CDTF">2017-03-22T08:20:25Z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